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5503" autoAdjust="0"/>
  </p:normalViewPr>
  <p:slideViewPr>
    <p:cSldViewPr>
      <p:cViewPr varScale="1">
        <p:scale>
          <a:sx n="51" d="100"/>
          <a:sy n="51" d="100"/>
        </p:scale>
        <p:origin x="96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CCENTURE%20INTERNSHIP\Insights%20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CCENTURE%20INTERNSHIP\Insights%20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CCENTURE%20INTERNSHIP\Insights%20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CCENTURE%20INTERNSHIP\Insights%20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Sum of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D6-44C1-9257-A1DC6ABB8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6367288"/>
        <c:axId val="436357448"/>
        <c:axId val="0"/>
      </c:bar3DChart>
      <c:catAx>
        <c:axId val="436367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357448"/>
        <c:crosses val="autoZero"/>
        <c:auto val="1"/>
        <c:lblAlgn val="ctr"/>
        <c:lblOffset val="100"/>
        <c:noMultiLvlLbl val="0"/>
      </c:catAx>
      <c:valAx>
        <c:axId val="436357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367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'Count of Reaction types'!$B$1</c:f>
              <c:strCache>
                <c:ptCount val="1"/>
                <c:pt idx="0">
                  <c:v>Sum of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'Count of Reaction types'!$A$2:$A$6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'Count of Reaction types'!$B$2:$B$6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9-4DD2-856F-AA45E2B04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8443888"/>
        <c:axId val="428444544"/>
      </c:barChart>
      <c:lineChart>
        <c:grouping val="standard"/>
        <c:varyColors val="0"/>
        <c:ser>
          <c:idx val="1"/>
          <c:order val="1"/>
          <c:tx>
            <c:strRef>
              <c:f>'Count of Reaction types'!$C$1</c:f>
              <c:strCache>
                <c:ptCount val="1"/>
                <c:pt idx="0">
                  <c:v>Count of Reaction Type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'Count of Reaction types'!$A$2:$A$6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'Count of Reaction types'!$C$2:$C$6</c:f>
              <c:numCache>
                <c:formatCode>General</c:formatCode>
                <c:ptCount val="5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1698</c:v>
                </c:pt>
                <c:pt idx="4">
                  <c:v>1699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99-4DD2-856F-AA45E2B04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5814232"/>
        <c:axId val="425815872"/>
      </c:lineChart>
      <c:catAx>
        <c:axId val="42844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444544"/>
        <c:crosses val="autoZero"/>
        <c:auto val="1"/>
        <c:lblAlgn val="ctr"/>
        <c:lblOffset val="100"/>
        <c:noMultiLvlLbl val="0"/>
      </c:catAx>
      <c:valAx>
        <c:axId val="4284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443888"/>
        <c:crosses val="autoZero"/>
        <c:crossBetween val="between"/>
      </c:valAx>
      <c:valAx>
        <c:axId val="42581587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814232"/>
        <c:crosses val="max"/>
        <c:crossBetween val="between"/>
      </c:valAx>
      <c:catAx>
        <c:axId val="4258142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58158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[Insights dataset.xlsx]Month with high posts!PivotTable3</c:name>
    <c:fmtId val="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dk1">
              <a:lumMod val="50000"/>
              <a:lumOff val="50000"/>
            </a:schemeClr>
          </a:solidFill>
          <a:round/>
        </a:ln>
        <a:effectLst/>
        <a:sp3d contourW="9525">
          <a:contourClr>
            <a:schemeClr val="dk1">
              <a:lumMod val="50000"/>
              <a:lumOff val="50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5199303057239403E-2"/>
          <c:y val="8.4494073338329492E-2"/>
          <c:w val="0.81953765359494801"/>
          <c:h val="0.88097536822754752"/>
        </c:manualLayout>
      </c:layout>
      <c:area3DChart>
        <c:grouping val="stacked"/>
        <c:varyColors val="0"/>
        <c:ser>
          <c:idx val="0"/>
          <c:order val="0"/>
          <c:tx>
            <c:strRef>
              <c:f>'Month with high posts'!$B$3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cat>
            <c:strRef>
              <c:f>'Month with high posts'!$A$4:$A$15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'Month with high posts'!$B$4:$B$15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D7B-8581-A8BAE8A27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6363024"/>
        <c:axId val="436364336"/>
        <c:axId val="0"/>
      </c:area3DChart>
      <c:catAx>
        <c:axId val="436363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364336"/>
        <c:crosses val="autoZero"/>
        <c:auto val="1"/>
        <c:lblAlgn val="ctr"/>
        <c:lblOffset val="100"/>
        <c:noMultiLvlLbl val="0"/>
      </c:catAx>
      <c:valAx>
        <c:axId val="43636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363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[Insights dataset.xlsx]Unique Categories!PivotTable4</c:name>
    <c:fmtId val="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'Unique Categories'!$B$3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C44-4331-AFC5-873A9B01FE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44-4331-AFC5-873A9B01FE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44-4331-AFC5-873A9B01FE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C44-4331-AFC5-873A9B01FEC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C44-4331-AFC5-873A9B01FEC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C44-4331-AFC5-873A9B01FEC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C44-4331-AFC5-873A9B01FEC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C44-4331-AFC5-873A9B01FEC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EC44-4331-AFC5-873A9B01FEC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EC44-4331-AFC5-873A9B01FEC6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EC44-4331-AFC5-873A9B01FEC6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EC44-4331-AFC5-873A9B01FEC6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EC44-4331-AFC5-873A9B01FEC6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EC44-4331-AFC5-873A9B01FEC6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EC44-4331-AFC5-873A9B01FEC6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EC44-4331-AFC5-873A9B01FEC6}"/>
              </c:ext>
            </c:extLst>
          </c:dPt>
          <c:cat>
            <c:strRef>
              <c:f>'Unique Categories'!$A$4:$A$19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'Unique Categories'!$B$4:$B$19</c:f>
              <c:numCache>
                <c:formatCode>General</c:formatCode>
                <c:ptCount val="16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  <c:pt idx="5">
                  <c:v>55323</c:v>
                </c:pt>
                <c:pt idx="6">
                  <c:v>66676</c:v>
                </c:pt>
                <c:pt idx="7">
                  <c:v>69339</c:v>
                </c:pt>
                <c:pt idx="8">
                  <c:v>49264</c:v>
                </c:pt>
                <c:pt idx="9">
                  <c:v>71168</c:v>
                </c:pt>
                <c:pt idx="10">
                  <c:v>57783</c:v>
                </c:pt>
                <c:pt idx="11">
                  <c:v>54269</c:v>
                </c:pt>
                <c:pt idx="12">
                  <c:v>68738</c:v>
                </c:pt>
                <c:pt idx="13">
                  <c:v>50339</c:v>
                </c:pt>
                <c:pt idx="14">
                  <c:v>64880</c:v>
                </c:pt>
                <c:pt idx="15">
                  <c:v>49619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EC44-4331-AFC5-873A9B01F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5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4.jpe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chart" Target="../charts/chart2.xml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chart" Target="../charts/chart4.xml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IN" sz="9600" dirty="0"/>
              <a:t> Social Buzz</a:t>
            </a:r>
            <a:endParaRPr lang="en-US" sz="10533" spc="-1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FBCF01F8-3BD9-4C13-A28A-C4B65D7C3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37"/>
    </mc:Choice>
    <mc:Fallback>
      <p:transition spd="slow" advTm="3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293279" y="1028700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EBD27A6-D07C-47B6-A0B2-CBA4E7B08630}"/>
              </a:ext>
            </a:extLst>
          </p:cNvPr>
          <p:cNvSpPr txBox="1"/>
          <p:nvPr/>
        </p:nvSpPr>
        <p:spPr>
          <a:xfrm>
            <a:off x="10972800" y="1409700"/>
            <a:ext cx="6858000" cy="61863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6600" b="1" dirty="0"/>
              <a:t>Social Buzz have to concentrate on top 5 popular category content to enhance their business.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B86B3C7-9A39-4399-9726-090AE3281C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2"/>
    </mc:Choice>
    <mc:Fallback>
      <p:transition spd="slow" advTm="2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3764940" y="4011087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59371805-A964-4667-939A-5C1F283C08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87"/>
    </mc:Choice>
    <mc:Fallback>
      <p:transition spd="slow" advTm="13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9324"/>
            <a:chOff x="0" y="0"/>
            <a:chExt cx="11564591" cy="507909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809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Analytics team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E360B164-8BA6-451E-A47F-B8B6DF960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43"/>
    </mc:Choice>
    <mc:Fallback>
      <p:transition spd="slow" advTm="12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719949" y="2005584"/>
            <a:ext cx="7569230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2002570" y="182811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DC356E-33BB-411D-A92B-E0E0811FAAD3}"/>
              </a:ext>
            </a:extLst>
          </p:cNvPr>
          <p:cNvSpPr txBox="1"/>
          <p:nvPr/>
        </p:nvSpPr>
        <p:spPr>
          <a:xfrm>
            <a:off x="9296400" y="2705100"/>
            <a:ext cx="6553200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7 datasets  we took 3 main datasets such as Content, Reaction, Reaction Types 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 and merge the required columns from 3 datasets to combine cleaned dataset.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top 5 popular categories from the highest score given by the people.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CB0F0DD6-A1CD-4BEB-978A-5C9A06163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32"/>
    </mc:Choice>
    <mc:Fallback>
      <p:transition spd="slow" advTm="5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23673-2622-4FCD-9539-ADC0FFC70783}"/>
              </a:ext>
            </a:extLst>
          </p:cNvPr>
          <p:cNvSpPr txBox="1"/>
          <p:nvPr/>
        </p:nvSpPr>
        <p:spPr>
          <a:xfrm>
            <a:off x="2286000" y="5325260"/>
            <a:ext cx="6932063" cy="2554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top 5 popular category of content for Social Buzz by analysing their sentiment scores.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AC7EE89-195C-4714-862C-A9067EC62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7"/>
    </mc:Choice>
    <mc:Fallback>
      <p:transition spd="slow" advTm="18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01B4CD-1316-4C15-9E8D-F292FBA37207}"/>
              </a:ext>
            </a:extLst>
          </p:cNvPr>
          <p:cNvSpPr txBox="1"/>
          <p:nvPr/>
        </p:nvSpPr>
        <p:spPr>
          <a:xfrm>
            <a:off x="14325600" y="1562100"/>
            <a:ext cx="3657600" cy="64940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Andrew Fleming (Chief Technical Architect)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Marcus Rompton (Senior Principle)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Samyuktha S R (Data Analyst)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43321C31-1991-4122-856A-A835B4D5F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1"/>
    </mc:Choice>
    <mc:Fallback>
      <p:transition spd="slow" advTm="18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63662" y="7421293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AF70E6-BADF-4780-A999-780EA8482857}"/>
              </a:ext>
            </a:extLst>
          </p:cNvPr>
          <p:cNvSpPr txBox="1"/>
          <p:nvPr/>
        </p:nvSpPr>
        <p:spPr>
          <a:xfrm>
            <a:off x="6151349" y="2573413"/>
            <a:ext cx="8915400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dirty="0"/>
              <a:t>From 7 datasets  I found the 3 required datasets such as Content, Reaction, Reaction Type.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7D1E3F-2DC1-445E-87BD-768BCB5ACF28}"/>
              </a:ext>
            </a:extLst>
          </p:cNvPr>
          <p:cNvSpPr txBox="1"/>
          <p:nvPr/>
        </p:nvSpPr>
        <p:spPr>
          <a:xfrm>
            <a:off x="7714481" y="4304532"/>
            <a:ext cx="8483283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Then I cleaned the datasets by removing blanks, changing columns names </a:t>
            </a:r>
            <a:r>
              <a:rPr lang="en-IN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2613C8-4524-4DC3-B9CA-1AF715067CEB}"/>
              </a:ext>
            </a:extLst>
          </p:cNvPr>
          <p:cNvSpPr txBox="1"/>
          <p:nvPr/>
        </p:nvSpPr>
        <p:spPr>
          <a:xfrm>
            <a:off x="4381391" y="1300343"/>
            <a:ext cx="918664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I analysed the 7 datasets to create the Data Model.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82062A-7504-409B-974A-EF7C4BF43F4B}"/>
              </a:ext>
            </a:extLst>
          </p:cNvPr>
          <p:cNvSpPr txBox="1"/>
          <p:nvPr/>
        </p:nvSpPr>
        <p:spPr>
          <a:xfrm>
            <a:off x="9608559" y="5977369"/>
            <a:ext cx="7993641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I merged the 3 datasets by joining the similar columns to form single merged table</a:t>
            </a:r>
            <a:r>
              <a:rPr lang="en-IN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6218BB-64F3-4C2D-9FAD-00B079C88979}"/>
              </a:ext>
            </a:extLst>
          </p:cNvPr>
          <p:cNvSpPr txBox="1"/>
          <p:nvPr/>
        </p:nvSpPr>
        <p:spPr>
          <a:xfrm>
            <a:off x="11582400" y="7622769"/>
            <a:ext cx="626030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Then I found the top 5 popular content with their Sentiment scores.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5B1E6EBE-84FA-4F69-A38B-CF723130E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71"/>
    </mc:Choice>
    <mc:Fallback>
      <p:transition spd="slow" advTm="54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DEB6A-7956-4B6B-8852-60B68F280322}"/>
              </a:ext>
            </a:extLst>
          </p:cNvPr>
          <p:cNvSpPr txBox="1"/>
          <p:nvPr/>
        </p:nvSpPr>
        <p:spPr>
          <a:xfrm>
            <a:off x="1447800" y="2400300"/>
            <a:ext cx="15697200" cy="507831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/>
              <a:t>Top </a:t>
            </a:r>
            <a:r>
              <a:rPr lang="en-IN" sz="2800" b="1" dirty="0"/>
              <a:t>5</a:t>
            </a:r>
            <a:r>
              <a:rPr lang="en-IN" sz="2800" dirty="0"/>
              <a:t> popular content category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800" dirty="0"/>
              <a:t>Animals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800" dirty="0"/>
              <a:t>Science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800" dirty="0"/>
              <a:t>Healthy Eating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800" dirty="0"/>
              <a:t>Technology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800" dirty="0"/>
              <a:t>Food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/>
              <a:t>There</a:t>
            </a:r>
            <a:r>
              <a:rPr lang="en-IN" sz="2800" b="1" dirty="0"/>
              <a:t> 16 </a:t>
            </a:r>
            <a:r>
              <a:rPr lang="en-IN" sz="2800" dirty="0"/>
              <a:t>unique categories.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 </a:t>
            </a:r>
            <a:r>
              <a:rPr lang="en-IN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1897</a:t>
            </a:r>
            <a:r>
              <a:rPr lang="en-US" sz="28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reactions are there to the most popular category [</a:t>
            </a:r>
            <a:r>
              <a:rPr lang="en-US" sz="2800" b="1" i="0" dirty="0">
                <a:solidFill>
                  <a:srgbClr val="000000"/>
                </a:solidFill>
                <a:effectLst/>
              </a:rPr>
              <a:t>Animals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].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May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 was the month with the most posts of </a:t>
            </a:r>
            <a:r>
              <a:rPr lang="en-US" sz="2800" b="1" i="0" dirty="0">
                <a:solidFill>
                  <a:srgbClr val="000000"/>
                </a:solidFill>
                <a:effectLst/>
              </a:rPr>
              <a:t>2138.</a:t>
            </a:r>
            <a:endParaRPr lang="en-IN" sz="2800" b="1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DC0A6AC-8EEB-41C0-B94C-173BFCE0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69"/>
    </mc:Choice>
    <mc:Fallback>
      <p:transition spd="slow" advTm="4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B7B3ACB-CFEB-4E67-BA85-0DE40E5D8A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220884"/>
              </p:ext>
            </p:extLst>
          </p:nvPr>
        </p:nvGraphicFramePr>
        <p:xfrm>
          <a:off x="3169897" y="2023500"/>
          <a:ext cx="5593103" cy="6028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04C06C-332F-4CA3-95F0-9263D1436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114173"/>
              </p:ext>
            </p:extLst>
          </p:nvPr>
        </p:nvGraphicFramePr>
        <p:xfrm>
          <a:off x="10190751" y="2281754"/>
          <a:ext cx="5870378" cy="576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487A44C-46C8-47B5-9FB0-5E7F2B0A5698}"/>
              </a:ext>
            </a:extLst>
          </p:cNvPr>
          <p:cNvSpPr txBox="1"/>
          <p:nvPr/>
        </p:nvSpPr>
        <p:spPr>
          <a:xfrm>
            <a:off x="2567251" y="1429292"/>
            <a:ext cx="4928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RESULTS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7552FFD9-9713-4734-89A5-F317AE383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91"/>
    </mc:Choice>
    <mc:Fallback>
      <p:transition spd="slow" advTm="3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28D5919-FD31-4AEE-B917-FAEFBB8965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5351473"/>
              </p:ext>
            </p:extLst>
          </p:nvPr>
        </p:nvGraphicFramePr>
        <p:xfrm>
          <a:off x="2929574" y="2051554"/>
          <a:ext cx="6432666" cy="6693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68525811-666E-46A0-B3A0-BDF66A4748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660223"/>
              </p:ext>
            </p:extLst>
          </p:nvPr>
        </p:nvGraphicFramePr>
        <p:xfrm>
          <a:off x="9906000" y="1498357"/>
          <a:ext cx="7620000" cy="7089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C526737-B17A-43C2-9C51-01F20611C9D3}"/>
              </a:ext>
            </a:extLst>
          </p:cNvPr>
          <p:cNvSpPr txBox="1"/>
          <p:nvPr/>
        </p:nvSpPr>
        <p:spPr>
          <a:xfrm>
            <a:off x="2386482" y="800287"/>
            <a:ext cx="10028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RESULTS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B8834D20-C026-4431-A9BE-FAA81A3C7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4"/>
    </mc:Choice>
    <mc:Fallback>
      <p:transition spd="slow" advTm="21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278</Words>
  <Application>Microsoft Office PowerPoint</Application>
  <PresentationFormat>Custom</PresentationFormat>
  <Paragraphs>79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Times New Roman</vt:lpstr>
      <vt:lpstr>Wingdings</vt:lpstr>
      <vt:lpstr>Arial</vt:lpstr>
      <vt:lpstr>Calibri</vt:lpstr>
      <vt:lpstr>Courier New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Windows User</cp:lastModifiedBy>
  <cp:revision>20</cp:revision>
  <dcterms:created xsi:type="dcterms:W3CDTF">2006-08-16T00:00:00Z</dcterms:created>
  <dcterms:modified xsi:type="dcterms:W3CDTF">2024-07-29T09:34:25Z</dcterms:modified>
  <dc:identifier>DAEhDyfaYKE</dc:identifier>
</cp:coreProperties>
</file>